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8" r:id="rId4"/>
    <p:sldMasterId id="2147483663" r:id="rId5"/>
    <p:sldMasterId id="2147483668" r:id="rId6"/>
    <p:sldMasterId id="2147483673" r:id="rId7"/>
    <p:sldMasterId id="2147483678" r:id="rId8"/>
    <p:sldMasterId id="2147483683" r:id="rId9"/>
    <p:sldMasterId id="2147483688" r:id="rId10"/>
    <p:sldMasterId id="2147483693" r:id="rId11"/>
    <p:sldMasterId id="2147483698" r:id="rId12"/>
    <p:sldMasterId id="2147483703" r:id="rId13"/>
    <p:sldMasterId id="2147483708" r:id="rId14"/>
    <p:sldMasterId id="2147483713" r:id="rId15"/>
    <p:sldMasterId id="2147483718" r:id="rId16"/>
    <p:sldMasterId id="2147483723" r:id="rId17"/>
    <p:sldMasterId id="2147483728" r:id="rId18"/>
  </p:sldMasterIdLst>
  <p:notesMasterIdLst>
    <p:notesMasterId r:id="rId37"/>
  </p:notesMasterIdLst>
  <p:sldIdLst>
    <p:sldId id="264" r:id="rId19"/>
    <p:sldId id="344" r:id="rId20"/>
    <p:sldId id="346" r:id="rId21"/>
    <p:sldId id="345" r:id="rId22"/>
    <p:sldId id="349" r:id="rId23"/>
    <p:sldId id="347" r:id="rId24"/>
    <p:sldId id="348" r:id="rId25"/>
    <p:sldId id="385" r:id="rId26"/>
    <p:sldId id="383" r:id="rId27"/>
    <p:sldId id="384" r:id="rId28"/>
    <p:sldId id="350" r:id="rId29"/>
    <p:sldId id="356" r:id="rId30"/>
    <p:sldId id="366" r:id="rId31"/>
    <p:sldId id="369" r:id="rId32"/>
    <p:sldId id="367" r:id="rId33"/>
    <p:sldId id="370" r:id="rId34"/>
    <p:sldId id="371" r:id="rId35"/>
    <p:sldId id="372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-1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0F4FA"/>
    <a:srgbClr val="DAE3F3"/>
    <a:srgbClr val="084496"/>
    <a:srgbClr val="E7E7E7"/>
    <a:srgbClr val="E6E6E6"/>
    <a:srgbClr val="338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86" y="45"/>
      </p:cViewPr>
      <p:guideLst>
        <p:guide orient="horz" pos="-1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18.xml"/><Relationship Id="rId35" Type="http://schemas.openxmlformats.org/officeDocument/2006/relationships/slide" Target="slides/slide17.xml"/><Relationship Id="rId34" Type="http://schemas.openxmlformats.org/officeDocument/2006/relationships/slide" Target="slides/slide16.xml"/><Relationship Id="rId33" Type="http://schemas.openxmlformats.org/officeDocument/2006/relationships/slide" Target="slides/slide15.xml"/><Relationship Id="rId32" Type="http://schemas.openxmlformats.org/officeDocument/2006/relationships/slide" Target="slides/slide14.xml"/><Relationship Id="rId31" Type="http://schemas.openxmlformats.org/officeDocument/2006/relationships/slide" Target="slides/slide13.xml"/><Relationship Id="rId30" Type="http://schemas.openxmlformats.org/officeDocument/2006/relationships/slide" Target="slides/slide1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8" Type="http://schemas.openxmlformats.org/officeDocument/2006/relationships/slide" Target="slides/slide10.xml"/><Relationship Id="rId27" Type="http://schemas.openxmlformats.org/officeDocument/2006/relationships/slide" Target="slides/slide9.xml"/><Relationship Id="rId26" Type="http://schemas.openxmlformats.org/officeDocument/2006/relationships/slide" Target="slides/slide8.xml"/><Relationship Id="rId25" Type="http://schemas.openxmlformats.org/officeDocument/2006/relationships/slide" Target="slides/slide7.xml"/><Relationship Id="rId24" Type="http://schemas.openxmlformats.org/officeDocument/2006/relationships/slide" Target="slides/slide6.xml"/><Relationship Id="rId23" Type="http://schemas.openxmlformats.org/officeDocument/2006/relationships/slide" Target="slides/slide5.xml"/><Relationship Id="rId22" Type="http://schemas.openxmlformats.org/officeDocument/2006/relationships/slide" Target="slides/slide4.xml"/><Relationship Id="rId21" Type="http://schemas.openxmlformats.org/officeDocument/2006/relationships/slide" Target="slides/slide3.xml"/><Relationship Id="rId20" Type="http://schemas.openxmlformats.org/officeDocument/2006/relationships/slide" Target="slides/slide2.xml"/><Relationship Id="rId2" Type="http://schemas.openxmlformats.org/officeDocument/2006/relationships/theme" Target="theme/theme1.xml"/><Relationship Id="rId19" Type="http://schemas.openxmlformats.org/officeDocument/2006/relationships/slide" Target="slides/slide1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2DCDB-B2D4-4D8F-8AAC-CDCA5954F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051B5-468E-4E31-BF0F-BBE86D9FCD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5296"/>
          <a:stretch>
            <a:fillRect/>
          </a:stretch>
        </p:blipFill>
        <p:spPr>
          <a:xfrm>
            <a:off x="-7620" y="461645"/>
            <a:ext cx="3796665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结-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3275"/>
            <a:ext cx="12224385" cy="7560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E7E7E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736"/>
          <a:stretch>
            <a:fillRect/>
          </a:stretch>
        </p:blipFill>
        <p:spPr>
          <a:xfrm>
            <a:off x="0" y="204939"/>
            <a:ext cx="404911" cy="9926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1563">
                <a:moveTo>
                  <a:pt x="0" y="0"/>
                </a:moveTo>
                <a:lnTo>
                  <a:pt x="638" y="0"/>
                </a:lnTo>
                <a:lnTo>
                  <a:pt x="638" y="1563"/>
                </a:lnTo>
                <a:lnTo>
                  <a:pt x="0" y="1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 userDrawn="1"/>
        </p:nvSpPr>
        <p:spPr>
          <a:xfrm>
            <a:off x="-28257" y="6550660"/>
            <a:ext cx="12248515" cy="307340"/>
          </a:xfrm>
          <a:prstGeom prst="rect">
            <a:avLst/>
          </a:prstGeom>
          <a:gradFill>
            <a:gsLst>
              <a:gs pos="0">
                <a:schemeClr val="accent5">
                  <a:alpha val="0"/>
                  <a:lumMod val="71000"/>
                  <a:lumOff val="29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截图_202206021535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1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13.xml.rels><?xml version="1.0" encoding="UTF-8" standalone="yes"?>
<Relationships xmlns="http://schemas.openxmlformats.org/package/2006/relationships"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14.xml.rels><?xml version="1.0" encoding="UTF-8" standalone="yes"?>
<Relationships xmlns="http://schemas.openxmlformats.org/package/2006/relationships"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15.xml.rels><?xml version="1.0" encoding="UTF-8" standalone="yes"?>
<Relationships xmlns="http://schemas.openxmlformats.org/package/2006/relationships"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16.xml.rels><?xml version="1.0" encoding="UTF-8" standalone="yes"?>
<Relationships xmlns="http://schemas.openxmlformats.org/package/2006/relationships"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17.xml.rels><?xml version="1.0" encoding="UTF-8" standalone="yes"?>
<Relationships xmlns="http://schemas.openxmlformats.org/package/2006/relationships"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4.xml"/><Relationship Id="rId3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1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5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27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tags" Target="../tags/tag25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5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09955" y="1271905"/>
            <a:ext cx="97866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1.填报事项: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市场监管年报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（市场监管部门）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工业产品获证企业年报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（市场监管部门）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年度财务报表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（税务部门）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统计报表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（统计部门）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社保信息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（人社部门）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海关管理企业年报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（海关）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外商投资企业（机构）年报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（商务部门）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农民专业合作社年报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（农业农村部门）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。</a:t>
            </a:r>
            <a:endParaRPr 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3.填报对象: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在安徽省各级登记机关登记注册的各类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企业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个体工商户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、</a:t>
            </a:r>
            <a:r>
              <a:rPr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农民专业合作社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。</a:t>
            </a:r>
            <a:endParaRPr 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4.填报时间: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每年1月1日至6月30日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。</a:t>
            </a:r>
            <a:endParaRPr 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5.报送渠道:</a:t>
            </a:r>
            <a:endParaRPr lang="en-US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①电脑端：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企业可登录“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安徽省政务服务网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-高效办成一件事-企业数据填报‘一件事’”页面（https://www.ahzwfw.gov.cn/bog-bsdt/static/themeServices.html）进行填报。</a:t>
            </a:r>
            <a:endParaRPr 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②手机端：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企业可登录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“皖企通”APP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，选择“高效办成一件事重点事项”中“企业数据填报”一件事页面进行填报（“皖企通”APP下载地址：https://www.ahzwfw.gov.cn/wqt-activity-h5/antelope-download-wqt/?type=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）。</a:t>
            </a:r>
            <a:endParaRPr lang="zh-CN" alt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6.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注意事项：</a:t>
            </a:r>
            <a:endParaRPr lang="zh-CN" altLang="en-US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 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各有关部门按照</a:t>
            </a:r>
            <a:r>
              <a:rPr lang="zh-CN" altLang="en-US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“谁采集、谁解答、谁负责”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的原则，分别提供本业务条线咨询电话及相关事项解释口径，指导企业做好对应事项的填报工作。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跳转统计报表（统计）</a:t>
            </a:r>
            <a:endParaRPr lang="zh-CN" altLang="en-US" sz="24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24535" y="1000125"/>
            <a:ext cx="10405110" cy="8559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填报开始后,调查对象在数据直报页可查看到当前调查对象所有需要</a:t>
            </a:r>
            <a:endParaRPr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报送的报表</a:t>
            </a:r>
            <a:endParaRPr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1925955"/>
            <a:ext cx="8924925" cy="4452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0075" y="437515"/>
            <a:ext cx="581914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皖企通操作说明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175" y="1078865"/>
            <a:ext cx="7915910" cy="5471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0075" y="437515"/>
            <a:ext cx="581914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皖企通操作说明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960" y="1056640"/>
            <a:ext cx="7751445" cy="5509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0075" y="437515"/>
            <a:ext cx="581914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温馨</a:t>
            </a:r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微软雅黑" panose="020B0503020204020204" charset="-122"/>
              </a:rPr>
              <a:t>提示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9955" y="1271905"/>
            <a:ext cx="1044194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企业反映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，有不法分子冒充市场监管部门工作人员，通过电话、短信等方式联系市场经营主体，称可以帮助报送年度报告、修改年报数据、处理经营异常名录等，诱导市场经营主体点击短信链接并登录交易第三方平台，缴纳几百元至几千元费用。还有不法分子通过添加微信，诱导市场经营主体进行“身份认证”，从而获取企业及经营者的银行卡账号、身份证号及密码等重要隐私信息。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不法分子的诈骗手段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多种多样，主要包括以下几种：</a:t>
            </a:r>
            <a:endParaRPr lang="en-US" altLang="zh-CN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1.冒充市场监管人员，声称年报和信用修复需缴费；</a:t>
            </a:r>
            <a:endParaRPr lang="zh-CN" altLang="en-US" sz="2400" b="1" dirty="0">
              <a:solidFill>
                <a:srgbClr val="084496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2.制作虚假入口和交易平台；</a:t>
            </a:r>
            <a:endParaRPr lang="zh-CN" altLang="en-US" sz="2400" b="1" dirty="0">
              <a:solidFill>
                <a:srgbClr val="084496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3.发送含有非法链接的诈骗短信；</a:t>
            </a:r>
            <a:endParaRPr lang="zh-CN" altLang="en-US" sz="2400" b="1" dirty="0">
              <a:solidFill>
                <a:srgbClr val="084496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4.利用不明来源的快递件进行诈骗；</a:t>
            </a:r>
            <a:endParaRPr lang="zh-CN" altLang="en-US" sz="2400" b="1" dirty="0">
              <a:solidFill>
                <a:srgbClr val="084496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5.第三方中介机构协议收费。</a:t>
            </a:r>
            <a:endParaRPr lang="en-US" altLang="zh-CN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endParaRPr lang="en-US" altLang="zh-CN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常见年报诈骗手段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28040" y="1381125"/>
            <a:ext cx="7893050" cy="4267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制作虚假入口和交易平台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134870"/>
            <a:ext cx="4161155" cy="362394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55" y="1925955"/>
            <a:ext cx="4593590" cy="3832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常见年报诈骗手段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28040" y="1381125"/>
            <a:ext cx="7893050" cy="4267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发送含有非法链接的诈骗短信。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2239010"/>
            <a:ext cx="3942080" cy="3162935"/>
          </a:xfrm>
          <a:prstGeom prst="rect">
            <a:avLst/>
          </a:prstGeom>
        </p:spPr>
      </p:pic>
      <p:pic>
        <p:nvPicPr>
          <p:cNvPr id="14" name="图片 1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0" y="2239010"/>
            <a:ext cx="3949700" cy="316357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635" y="1807845"/>
            <a:ext cx="3613785" cy="432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常见年报诈骗手段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28040" y="1381125"/>
            <a:ext cx="7893050" cy="4267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利用不明来源的快递件进行诈骗。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910" y="2045335"/>
            <a:ext cx="2930525" cy="4025900"/>
          </a:xfrm>
          <a:prstGeom prst="rect">
            <a:avLst/>
          </a:prstGeom>
        </p:spPr>
      </p:pic>
      <p:pic>
        <p:nvPicPr>
          <p:cNvPr id="7" name="图片 6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480" y="1938020"/>
            <a:ext cx="2923540" cy="423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常见年报诈骗手段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28040" y="1381125"/>
            <a:ext cx="7893050" cy="4267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第三方中介机构协议收费。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85" y="2260600"/>
            <a:ext cx="5941060" cy="346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1470" y="1058545"/>
            <a:ext cx="7325995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en-US" altLang="zh-CN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郑重提醒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广大市场经营主体，报送年报、修改年报数据、处理异常经营名录时，应使用全国市场监管部门唯一的官方网站：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国家企业信用信息公示系统 （https://www.gsxt.gov.cn/）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，不要轻易相信、点击其他网站、平台、小程序，不要在陌生网站输入银行卡号、密码等隐私信息。报送年报、修改年报数据、处理异常经营名录无需缴纳任何费用，广大市场经营主体务必提高防范意识，不要向陌生人转账或支付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款项，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谨防受骗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。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做好提醒工作：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1.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企业数据填报“一件事”：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阿里巴巴普惠体" panose="00020600040101010101" charset="-122"/>
                <a:sym typeface="Arial" panose="020B0604020202020204" pitchFamily="34" charset="0"/>
              </a:rPr>
              <a:t>安徽政务服务网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2.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各部门年报系统：</a:t>
            </a:r>
            <a:r>
              <a:rPr lang="zh-CN" altLang="en-US" sz="2400" b="1" dirty="0">
                <a:solidFill>
                  <a:srgbClr val="084496"/>
                </a:solidFill>
                <a:uFillTx/>
                <a:latin typeface="仿宋" panose="02010609060101010101" charset="-122"/>
                <a:ea typeface="仿宋" panose="02010609060101010101" charset="-122"/>
                <a:cs typeface="阿里巴巴普惠体" panose="00020600040101010101" charset="-122"/>
                <a:sym typeface="Arial" panose="020B0604020202020204" pitchFamily="34" charset="0"/>
              </a:rPr>
              <a:t>国家企业信用信息公示系统、安徽省电子税务局系统、统计云联网直报系统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47139" name="图片 4" descr="公示系统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4790" y="1450975"/>
            <a:ext cx="3908425" cy="31705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0075" y="437515"/>
            <a:ext cx="5819140" cy="5530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安徽政务服务网</a:t>
            </a:r>
            <a:r>
              <a:rPr lang="zh-CN" altLang="en-US" sz="30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微软雅黑" panose="020B0503020204020204" charset="-122"/>
              </a:rPr>
              <a:t>操作说明</a:t>
            </a:r>
            <a:endParaRPr lang="zh-CN" altLang="en-US" sz="30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9955" y="1271905"/>
            <a:ext cx="978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1.</a:t>
            </a:r>
            <a:r>
              <a:rPr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进入“安徽政务服务网”首页，选择法人用户账号进行登录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165" y="1715770"/>
            <a:ext cx="8394065" cy="4529455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09955" y="1271905"/>
            <a:ext cx="978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spc="250">
                <a:solidFill>
                  <a:srgbClr val="00B0F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2.</a:t>
            </a:r>
            <a:r>
              <a:rPr lang="zh-CN" altLang="en-US" b="1" spc="250">
                <a:solidFill>
                  <a:srgbClr val="00B0F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点击“高效办成一件事”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1025" y="1640205"/>
            <a:ext cx="7873365" cy="4456430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2745" y="1262380"/>
            <a:ext cx="8388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6400"/>
            <a:r>
              <a:rPr lang="en-US" altLang="zh-CN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在左侧菜单栏选择“企业数据填报‘一件事’”，点击“在线办理”进入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5" name="图片 4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215" y="1963420"/>
            <a:ext cx="9155430" cy="4027805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1020" y="1135380"/>
            <a:ext cx="106660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4.</a:t>
            </a:r>
            <a:r>
              <a:rPr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在第一项“是否办理企业市场监管年报填报………”下选择“是”后，点击下方链接直接跳转并登录至国家企业信用信息公示系统，可以直接填报年报信息。市场</a:t>
            </a:r>
            <a:r>
              <a:rPr lang="zh-CN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经营</a:t>
            </a:r>
            <a:r>
              <a:rPr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主体信息公示年报为每年1月1日至6月30日。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8" name="图片 8" descr="D:\Documents\WeChat Files\jun653708\FileStorage\Temp\173916883457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705" y="2200910"/>
            <a:ext cx="9149080" cy="39909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485775" y="476250"/>
            <a:ext cx="104775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跳转国家企业信用信息公示系统（市场监管、海关、商务、人社、农业农村）</a:t>
            </a:r>
            <a:endParaRPr lang="zh-CN" altLang="en-US" sz="24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270" y="1369695"/>
            <a:ext cx="9992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5.</a:t>
            </a:r>
            <a:r>
              <a:rPr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通过企业数据填报“一件事”登陆国家企业信用信息公示系统后，按照以下说明进入填报界面。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5" name="图片 6" descr="D:\Documents\WeChat Files\jun653708\FileStorage\Temp\efedc43c391f748d8c639ec92269a7d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1924050"/>
            <a:ext cx="5213985" cy="367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93651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20" y="1924050"/>
            <a:ext cx="4885055" cy="3675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31215" y="1076325"/>
            <a:ext cx="10841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6.</a:t>
            </a:r>
            <a:r>
              <a:rPr lang="zh-CN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报填报内容请如实填写。如果企业有海关报关信息、外资企业、工业产品获证企业或农民专业合作社，填报界面左边栏目会出现相应的填报事项。在填写基本信息时，如网站、对外担保等无信息，可选择“否”，则左边的栏目不用填写。全部填写完毕后，选选择“预览并公示”后检查无误后，点击“提交并公示”，则全部填报完毕，将返回公示系统登陆主页面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1215" y="2885440"/>
            <a:ext cx="978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rPr>
              <a:t>   </a:t>
            </a:r>
            <a:endParaRPr lang="zh-CN" altLang="en-US" dirty="0" smtClean="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  <p:pic>
        <p:nvPicPr>
          <p:cNvPr id="1246977539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120" y="2376805"/>
            <a:ext cx="5606415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3006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610" y="2439670"/>
            <a:ext cx="4526280" cy="31057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5775" y="466725"/>
            <a:ext cx="104775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跳转国家企业信用信息公示系统（市场监管、海关、商务、人社、农业农村）</a:t>
            </a:r>
            <a:endParaRPr lang="zh-CN" altLang="en-US" sz="24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</a:rPr>
              <a:t>跳转年度财务报表填报（</a:t>
            </a:r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+mn-ea"/>
              </a:rPr>
              <a:t>税务</a:t>
            </a:r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</a:rPr>
              <a:t>）</a:t>
            </a:r>
            <a:endParaRPr lang="zh-CN" altLang="en-US" sz="24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441960" y="977900"/>
            <a:ext cx="10403840" cy="8782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登录新电子税局后,点击【我要办税】-【税费申报及缴纳】-【财务报表报送】功能进入。</a:t>
            </a:r>
            <a:endParaRPr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640" y="1938020"/>
            <a:ext cx="8114030" cy="391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10235" y="447675"/>
            <a:ext cx="73914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084496"/>
                </a:solidFill>
                <a:uFillTx/>
                <a:latin typeface="方正小标宋_GBK" panose="02000000000000000000" charset="-122"/>
                <a:ea typeface="方正小标宋_GBK" panose="02000000000000000000" charset="-122"/>
                <a:cs typeface="阿里巴巴普惠体" panose="00020600040101010101" charset="-122"/>
                <a:sym typeface="阿里巴巴普惠体" panose="00020600040101010101" charset="-122"/>
              </a:rPr>
              <a:t>跳转统计报表（统计）</a:t>
            </a:r>
            <a:endParaRPr lang="zh-CN" altLang="en-US" sz="2400" dirty="0">
              <a:solidFill>
                <a:srgbClr val="084496"/>
              </a:solidFill>
              <a:uFillTx/>
              <a:latin typeface="方正小标宋_GBK" panose="02000000000000000000" charset="-122"/>
              <a:ea typeface="方正小标宋_GBK" panose="02000000000000000000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 flipV="1">
            <a:off x="724064" y="1926193"/>
            <a:ext cx="10121900" cy="12065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24535" y="1381125"/>
            <a:ext cx="10121265" cy="4749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indent="0" algn="l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登录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统计云联网直报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系统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(https://tjylwzb.stats.gov.cn/survey/)</a:t>
            </a:r>
            <a:endParaRPr lang="en-US" altLang="zh-CN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25" y="2390775"/>
            <a:ext cx="8104505" cy="307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5" grpId="0"/>
    </p:bldLst>
  </p:timing>
</p:sld>
</file>

<file path=ppt/tags/tag1.xml><?xml version="1.0" encoding="utf-8"?>
<p:tagLst xmlns:p="http://schemas.openxmlformats.org/presentationml/2006/main">
  <p:tag name="RESOURCE_RECORD_KEY" val="{&quot;29&quot;:[50000189,50000283]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4.xml><?xml version="1.0" encoding="utf-8"?>
<p:tagLst xmlns:p="http://schemas.openxmlformats.org/presentationml/2006/main">
  <p:tag name="RESOURCE_RECORD_KEY" val="{&quot;29&quot;:[50000189,50000283]}"/>
</p:tagLst>
</file>

<file path=ppt/tags/tag15.xml><?xml version="1.0" encoding="utf-8"?>
<p:tagLst xmlns:p="http://schemas.openxmlformats.org/presentationml/2006/main">
  <p:tag name="RESOURCE_RECORD_KEY" val="{&quot;29&quot;:[50000189,50000283]}"/>
</p:tagLst>
</file>

<file path=ppt/tags/tag16.xml><?xml version="1.0" encoding="utf-8"?>
<p:tagLst xmlns:p="http://schemas.openxmlformats.org/presentationml/2006/main">
  <p:tag name="RESOURCE_RECORD_KEY" val="{&quot;29&quot;:[50000189,50000283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.xml><?xml version="1.0" encoding="utf-8"?>
<p:tagLst xmlns:p="http://schemas.openxmlformats.org/presentationml/2006/main">
  <p:tag name="RESOURCE_RECORD_KEY" val="{&quot;29&quot;:[50000189,50000283]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25.xml><?xml version="1.0" encoding="utf-8"?>
<p:tagLst xmlns:p="http://schemas.openxmlformats.org/presentationml/2006/main">
  <p:tag name="RESOURCE_RECORD_KEY" val="{&quot;29&quot;:[50000189,50000283]}"/>
</p:tagLst>
</file>

<file path=ppt/tags/tag3.xml><?xml version="1.0" encoding="utf-8"?>
<p:tagLst xmlns:p="http://schemas.openxmlformats.org/presentationml/2006/main">
  <p:tag name="RESOURCE_RECORD_KEY" val="{&quot;29&quot;:[50000189,50000283]}"/>
</p:tagLst>
</file>

<file path=ppt/tags/tag4.xml><?xml version="1.0" encoding="utf-8"?>
<p:tagLst xmlns:p="http://schemas.openxmlformats.org/presentationml/2006/main">
  <p:tag name="RESOURCE_RECORD_KEY" val="{&quot;29&quot;:[50000189,50000283]}"/>
</p:tagLst>
</file>

<file path=ppt/tags/tag5.xml><?xml version="1.0" encoding="utf-8"?>
<p:tagLst xmlns:p="http://schemas.openxmlformats.org/presentationml/2006/main">
  <p:tag name="RESOURCE_RECORD_KEY" val="{&quot;29&quot;:[50000189,50000283]}"/>
</p:tagLst>
</file>

<file path=ppt/tags/tag6.xml><?xml version="1.0" encoding="utf-8"?>
<p:tagLst xmlns:p="http://schemas.openxmlformats.org/presentationml/2006/main">
  <p:tag name="RESOURCE_RECORD_KEY" val="{&quot;29&quot;:[50000189,50000283]}"/>
</p:tagLst>
</file>

<file path=ppt/tags/tag7.xml><?xml version="1.0" encoding="utf-8"?>
<p:tagLst xmlns:p="http://schemas.openxmlformats.org/presentationml/2006/main">
  <p:tag name="RESOURCE_RECORD_KEY" val="{&quot;29&quot;:[50000189,50000283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i*1_2_1_2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3*n_h_h_a*1_2_1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5.0325927734375,&quot;left&quot;:61.58160400390634,&quot;top&quot;:127.28208944005291,&quot;width&quot;:836.8367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rhfixi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演示</Application>
  <PresentationFormat>宽屏</PresentationFormat>
  <Paragraphs>96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17</vt:i4>
      </vt:variant>
      <vt:variant>
        <vt:lpstr>幻灯片标题</vt:lpstr>
      </vt:variant>
      <vt:variant>
        <vt:i4>18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方正小标宋简体</vt:lpstr>
      <vt:lpstr>方正小标宋_GBK</vt:lpstr>
      <vt:lpstr>Aa楷体</vt:lpstr>
      <vt:lpstr>黑体</vt:lpstr>
      <vt:lpstr>思源宋体 CN Heavy</vt:lpstr>
      <vt:lpstr>阿里巴巴普惠体</vt:lpstr>
      <vt:lpstr>楷体</vt:lpstr>
      <vt:lpstr>仿宋</vt:lpstr>
      <vt:lpstr>Arial Unicode MS</vt:lpstr>
      <vt:lpstr>等线</vt:lpstr>
      <vt:lpstr>楷体_GB2312</vt:lpstr>
      <vt:lpstr>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15_Office 主题​​</vt:lpstr>
      <vt:lpstr>1_Office 主题​​</vt:lpstr>
      <vt:lpstr>2_Office 主题​​</vt:lpstr>
      <vt:lpstr>13_Office 主题​​</vt:lpstr>
      <vt:lpstr>14_Office 主题​​</vt:lpstr>
      <vt:lpstr>16_Office 主题​​</vt:lpstr>
      <vt:lpstr>11_Office 主题​​</vt:lpstr>
      <vt:lpstr>12_Office 主题​​</vt:lpstr>
      <vt:lpstr>18_Office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Apple</cp:lastModifiedBy>
  <cp:revision>92</cp:revision>
  <dcterms:created xsi:type="dcterms:W3CDTF">2025-12-10T02:30:00Z</dcterms:created>
  <dcterms:modified xsi:type="dcterms:W3CDTF">2025-12-29T09:23:23Z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3B8CAF52BAE143BD96B28098ACC37868_13</vt:lpwstr>
  </property>
  <property fmtid="{D5CDD505-2E9C-101B-9397-08002B2CF9AE}" pid="3" name="KSOProductBuildVer">
    <vt:lpwstr>2052-12.1.0.24034</vt:lpwstr>
  </property>
</Properties>
</file>